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9" r:id="rId4"/>
    <p:sldId id="261" r:id="rId5"/>
    <p:sldId id="260" r:id="rId6"/>
    <p:sldId id="263" r:id="rId7"/>
    <p:sldId id="262" r:id="rId8"/>
    <p:sldId id="264" r:id="rId9"/>
    <p:sldId id="265" r:id="rId10"/>
    <p:sldId id="266"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380"/>
    <p:restoredTop sz="94660"/>
  </p:normalViewPr>
  <p:slideViewPr>
    <p:cSldViewPr>
      <p:cViewPr>
        <p:scale>
          <a:sx n="90" d="100"/>
          <a:sy n="90" d="100"/>
        </p:scale>
        <p:origin x="-1452" y="7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AFD6AE5E-ECD9-4F27-9C42-9F78ACC9680C}" type="datetimeFigureOut">
              <a:rPr lang="ar-IQ" smtClean="0"/>
              <a:t>10/10/1441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0DDE6EF-66D7-4947-8B3E-C54D147DB651}" type="slidenum">
              <a:rPr lang="ar-IQ" smtClean="0"/>
              <a:t>‹#›</a:t>
            </a:fld>
            <a:endParaRPr lang="ar-IQ"/>
          </a:p>
        </p:txBody>
      </p:sp>
    </p:spTree>
    <p:extLst>
      <p:ext uri="{BB962C8B-B14F-4D97-AF65-F5344CB8AC3E}">
        <p14:creationId xmlns:p14="http://schemas.microsoft.com/office/powerpoint/2010/main" val="4006578401"/>
      </p:ext>
    </p:extLst>
  </p:cSld>
  <p:clrMapOvr>
    <a:masterClrMapping/>
  </p:clrMapOvr>
  <p:transition spd="slow" advClick="0" advTm="2000">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FD6AE5E-ECD9-4F27-9C42-9F78ACC9680C}" type="datetimeFigureOut">
              <a:rPr lang="ar-IQ" smtClean="0"/>
              <a:t>10/10/1441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0DDE6EF-66D7-4947-8B3E-C54D147DB651}" type="slidenum">
              <a:rPr lang="ar-IQ" smtClean="0"/>
              <a:t>‹#›</a:t>
            </a:fld>
            <a:endParaRPr lang="ar-IQ"/>
          </a:p>
        </p:txBody>
      </p:sp>
    </p:spTree>
    <p:extLst>
      <p:ext uri="{BB962C8B-B14F-4D97-AF65-F5344CB8AC3E}">
        <p14:creationId xmlns:p14="http://schemas.microsoft.com/office/powerpoint/2010/main" val="2541849407"/>
      </p:ext>
    </p:extLst>
  </p:cSld>
  <p:clrMapOvr>
    <a:masterClrMapping/>
  </p:clrMapOvr>
  <p:transition spd="slow" advClick="0" advTm="2000">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FD6AE5E-ECD9-4F27-9C42-9F78ACC9680C}" type="datetimeFigureOut">
              <a:rPr lang="ar-IQ" smtClean="0"/>
              <a:t>10/10/1441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0DDE6EF-66D7-4947-8B3E-C54D147DB651}" type="slidenum">
              <a:rPr lang="ar-IQ" smtClean="0"/>
              <a:t>‹#›</a:t>
            </a:fld>
            <a:endParaRPr lang="ar-IQ"/>
          </a:p>
        </p:txBody>
      </p:sp>
    </p:spTree>
    <p:extLst>
      <p:ext uri="{BB962C8B-B14F-4D97-AF65-F5344CB8AC3E}">
        <p14:creationId xmlns:p14="http://schemas.microsoft.com/office/powerpoint/2010/main" val="878062222"/>
      </p:ext>
    </p:extLst>
  </p:cSld>
  <p:clrMapOvr>
    <a:masterClrMapping/>
  </p:clrMapOvr>
  <p:transition spd="slow" advClick="0" advTm="2000">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FD6AE5E-ECD9-4F27-9C42-9F78ACC9680C}" type="datetimeFigureOut">
              <a:rPr lang="ar-IQ" smtClean="0"/>
              <a:t>10/10/1441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0DDE6EF-66D7-4947-8B3E-C54D147DB651}" type="slidenum">
              <a:rPr lang="ar-IQ" smtClean="0"/>
              <a:t>‹#›</a:t>
            </a:fld>
            <a:endParaRPr lang="ar-IQ"/>
          </a:p>
        </p:txBody>
      </p:sp>
    </p:spTree>
    <p:extLst>
      <p:ext uri="{BB962C8B-B14F-4D97-AF65-F5344CB8AC3E}">
        <p14:creationId xmlns:p14="http://schemas.microsoft.com/office/powerpoint/2010/main" val="1352412115"/>
      </p:ext>
    </p:extLst>
  </p:cSld>
  <p:clrMapOvr>
    <a:masterClrMapping/>
  </p:clrMapOvr>
  <p:transition spd="slow" advClick="0" advTm="2000">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FD6AE5E-ECD9-4F27-9C42-9F78ACC9680C}" type="datetimeFigureOut">
              <a:rPr lang="ar-IQ" smtClean="0"/>
              <a:t>10/10/1441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0DDE6EF-66D7-4947-8B3E-C54D147DB651}" type="slidenum">
              <a:rPr lang="ar-IQ" smtClean="0"/>
              <a:t>‹#›</a:t>
            </a:fld>
            <a:endParaRPr lang="ar-IQ"/>
          </a:p>
        </p:txBody>
      </p:sp>
    </p:spTree>
    <p:extLst>
      <p:ext uri="{BB962C8B-B14F-4D97-AF65-F5344CB8AC3E}">
        <p14:creationId xmlns:p14="http://schemas.microsoft.com/office/powerpoint/2010/main" val="1187318560"/>
      </p:ext>
    </p:extLst>
  </p:cSld>
  <p:clrMapOvr>
    <a:masterClrMapping/>
  </p:clrMapOvr>
  <p:transition spd="slow" advClick="0" advTm="2000">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AFD6AE5E-ECD9-4F27-9C42-9F78ACC9680C}" type="datetimeFigureOut">
              <a:rPr lang="ar-IQ" smtClean="0"/>
              <a:t>10/10/1441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0DDE6EF-66D7-4947-8B3E-C54D147DB651}" type="slidenum">
              <a:rPr lang="ar-IQ" smtClean="0"/>
              <a:t>‹#›</a:t>
            </a:fld>
            <a:endParaRPr lang="ar-IQ"/>
          </a:p>
        </p:txBody>
      </p:sp>
    </p:spTree>
    <p:extLst>
      <p:ext uri="{BB962C8B-B14F-4D97-AF65-F5344CB8AC3E}">
        <p14:creationId xmlns:p14="http://schemas.microsoft.com/office/powerpoint/2010/main" val="1510379858"/>
      </p:ext>
    </p:extLst>
  </p:cSld>
  <p:clrMapOvr>
    <a:masterClrMapping/>
  </p:clrMapOvr>
  <p:transition spd="slow" advClick="0" advTm="2000">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AFD6AE5E-ECD9-4F27-9C42-9F78ACC9680C}" type="datetimeFigureOut">
              <a:rPr lang="ar-IQ" smtClean="0"/>
              <a:t>10/10/1441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E0DDE6EF-66D7-4947-8B3E-C54D147DB651}" type="slidenum">
              <a:rPr lang="ar-IQ" smtClean="0"/>
              <a:t>‹#›</a:t>
            </a:fld>
            <a:endParaRPr lang="ar-IQ"/>
          </a:p>
        </p:txBody>
      </p:sp>
    </p:spTree>
    <p:extLst>
      <p:ext uri="{BB962C8B-B14F-4D97-AF65-F5344CB8AC3E}">
        <p14:creationId xmlns:p14="http://schemas.microsoft.com/office/powerpoint/2010/main" val="1580937994"/>
      </p:ext>
    </p:extLst>
  </p:cSld>
  <p:clrMapOvr>
    <a:masterClrMapping/>
  </p:clrMapOvr>
  <p:transition spd="slow" advClick="0" advTm="2000">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AFD6AE5E-ECD9-4F27-9C42-9F78ACC9680C}" type="datetimeFigureOut">
              <a:rPr lang="ar-IQ" smtClean="0"/>
              <a:t>10/10/1441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0DDE6EF-66D7-4947-8B3E-C54D147DB651}" type="slidenum">
              <a:rPr lang="ar-IQ" smtClean="0"/>
              <a:t>‹#›</a:t>
            </a:fld>
            <a:endParaRPr lang="ar-IQ"/>
          </a:p>
        </p:txBody>
      </p:sp>
    </p:spTree>
    <p:extLst>
      <p:ext uri="{BB962C8B-B14F-4D97-AF65-F5344CB8AC3E}">
        <p14:creationId xmlns:p14="http://schemas.microsoft.com/office/powerpoint/2010/main" val="3365708840"/>
      </p:ext>
    </p:extLst>
  </p:cSld>
  <p:clrMapOvr>
    <a:masterClrMapping/>
  </p:clrMapOvr>
  <p:transition spd="slow" advClick="0" advTm="2000">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FD6AE5E-ECD9-4F27-9C42-9F78ACC9680C}" type="datetimeFigureOut">
              <a:rPr lang="ar-IQ" smtClean="0"/>
              <a:t>10/10/1441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0DDE6EF-66D7-4947-8B3E-C54D147DB651}" type="slidenum">
              <a:rPr lang="ar-IQ" smtClean="0"/>
              <a:t>‹#›</a:t>
            </a:fld>
            <a:endParaRPr lang="ar-IQ"/>
          </a:p>
        </p:txBody>
      </p:sp>
    </p:spTree>
    <p:extLst>
      <p:ext uri="{BB962C8B-B14F-4D97-AF65-F5344CB8AC3E}">
        <p14:creationId xmlns:p14="http://schemas.microsoft.com/office/powerpoint/2010/main" val="2318244012"/>
      </p:ext>
    </p:extLst>
  </p:cSld>
  <p:clrMapOvr>
    <a:masterClrMapping/>
  </p:clrMapOvr>
  <p:transition spd="slow" advClick="0" advTm="2000">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FD6AE5E-ECD9-4F27-9C42-9F78ACC9680C}" type="datetimeFigureOut">
              <a:rPr lang="ar-IQ" smtClean="0"/>
              <a:t>10/10/1441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0DDE6EF-66D7-4947-8B3E-C54D147DB651}" type="slidenum">
              <a:rPr lang="ar-IQ" smtClean="0"/>
              <a:t>‹#›</a:t>
            </a:fld>
            <a:endParaRPr lang="ar-IQ"/>
          </a:p>
        </p:txBody>
      </p:sp>
    </p:spTree>
    <p:extLst>
      <p:ext uri="{BB962C8B-B14F-4D97-AF65-F5344CB8AC3E}">
        <p14:creationId xmlns:p14="http://schemas.microsoft.com/office/powerpoint/2010/main" val="1169420178"/>
      </p:ext>
    </p:extLst>
  </p:cSld>
  <p:clrMapOvr>
    <a:masterClrMapping/>
  </p:clrMapOvr>
  <p:transition spd="slow" advClick="0" advTm="2000">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FD6AE5E-ECD9-4F27-9C42-9F78ACC9680C}" type="datetimeFigureOut">
              <a:rPr lang="ar-IQ" smtClean="0"/>
              <a:t>10/10/1441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0DDE6EF-66D7-4947-8B3E-C54D147DB651}" type="slidenum">
              <a:rPr lang="ar-IQ" smtClean="0"/>
              <a:t>‹#›</a:t>
            </a:fld>
            <a:endParaRPr lang="ar-IQ"/>
          </a:p>
        </p:txBody>
      </p:sp>
    </p:spTree>
    <p:extLst>
      <p:ext uri="{BB962C8B-B14F-4D97-AF65-F5344CB8AC3E}">
        <p14:creationId xmlns:p14="http://schemas.microsoft.com/office/powerpoint/2010/main" val="1729865958"/>
      </p:ext>
    </p:extLst>
  </p:cSld>
  <p:clrMapOvr>
    <a:masterClrMapping/>
  </p:clrMapOvr>
  <p:transition spd="slow" advClick="0" advTm="2000">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FD6AE5E-ECD9-4F27-9C42-9F78ACC9680C}" type="datetimeFigureOut">
              <a:rPr lang="ar-IQ" smtClean="0"/>
              <a:t>10/10/1441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0DDE6EF-66D7-4947-8B3E-C54D147DB651}" type="slidenum">
              <a:rPr lang="ar-IQ" smtClean="0"/>
              <a:t>‹#›</a:t>
            </a:fld>
            <a:endParaRPr lang="ar-IQ"/>
          </a:p>
        </p:txBody>
      </p:sp>
    </p:spTree>
    <p:extLst>
      <p:ext uri="{BB962C8B-B14F-4D97-AF65-F5344CB8AC3E}">
        <p14:creationId xmlns:p14="http://schemas.microsoft.com/office/powerpoint/2010/main" val="33455342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Click="0" advTm="2000">
    <p:push dir="u"/>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pPr lvl="0">
              <a:spcBef>
                <a:spcPct val="20000"/>
              </a:spcBef>
            </a:pPr>
            <a:r>
              <a:rPr lang="ar-IQ" sz="2700" dirty="0" smtClean="0">
                <a:solidFill>
                  <a:srgbClr val="00B050"/>
                </a:solidFill>
              </a:rPr>
              <a:t>وزارة التعليم العالي والبحث العلمي</a:t>
            </a:r>
            <a:br>
              <a:rPr lang="ar-IQ" sz="2700" dirty="0" smtClean="0">
                <a:solidFill>
                  <a:srgbClr val="00B050"/>
                </a:solidFill>
              </a:rPr>
            </a:br>
            <a:r>
              <a:rPr lang="ar-IQ" sz="2700" dirty="0" smtClean="0">
                <a:solidFill>
                  <a:srgbClr val="00B050"/>
                </a:solidFill>
              </a:rPr>
              <a:t>جامعة ديالى /كلية التربية للعلوم الانسانية /قسم الجغرافية</a:t>
            </a:r>
            <a:r>
              <a:rPr lang="ar-IQ" sz="3600" dirty="0" smtClean="0">
                <a:solidFill>
                  <a:srgbClr val="00B050"/>
                </a:solidFill>
              </a:rPr>
              <a:t/>
            </a:r>
            <a:br>
              <a:rPr lang="ar-IQ" sz="3600" dirty="0" smtClean="0">
                <a:solidFill>
                  <a:srgbClr val="00B050"/>
                </a:solidFill>
              </a:rPr>
            </a:br>
            <a:r>
              <a:rPr lang="ar-IQ" sz="2700" dirty="0">
                <a:solidFill>
                  <a:srgbClr val="FF0000"/>
                </a:solidFill>
                <a:ea typeface="+mn-ea"/>
                <a:cs typeface="Arial"/>
              </a:rPr>
              <a:t>المرحلىة </a:t>
            </a:r>
            <a:r>
              <a:rPr lang="ar-IQ" sz="2700" dirty="0" smtClean="0">
                <a:solidFill>
                  <a:srgbClr val="FF0000"/>
                </a:solidFill>
                <a:ea typeface="+mn-ea"/>
                <a:cs typeface="Arial"/>
              </a:rPr>
              <a:t>الاولى/ الدراسة الصباحية /الشعب </a:t>
            </a:r>
            <a:r>
              <a:rPr lang="en-US" sz="2700" dirty="0" smtClean="0">
                <a:solidFill>
                  <a:srgbClr val="FF0000"/>
                </a:solidFill>
                <a:ea typeface="+mn-ea"/>
                <a:cs typeface="+mn-cs"/>
              </a:rPr>
              <a:t>A+B+C</a:t>
            </a:r>
            <a:r>
              <a:rPr lang="ar-IQ" dirty="0" smtClean="0"/>
              <a:t/>
            </a:r>
            <a:br>
              <a:rPr lang="ar-IQ" dirty="0" smtClean="0"/>
            </a:br>
            <a:r>
              <a:rPr lang="ar-IQ" dirty="0" smtClean="0">
                <a:solidFill>
                  <a:srgbClr val="FF0000"/>
                </a:solidFill>
              </a:rPr>
              <a:t>الجيومورفولوجيا</a:t>
            </a:r>
            <a:r>
              <a:rPr lang="ar-IQ" dirty="0" smtClean="0"/>
              <a:t/>
            </a:r>
            <a:br>
              <a:rPr lang="ar-IQ" dirty="0" smtClean="0"/>
            </a:br>
            <a:r>
              <a:rPr lang="en-US" b="1" dirty="0" smtClean="0">
                <a:solidFill>
                  <a:srgbClr val="00B050"/>
                </a:solidFill>
                <a:latin typeface="Simplified Arabic"/>
                <a:ea typeface="Calibri"/>
              </a:rPr>
              <a:t>Geomorphology</a:t>
            </a:r>
            <a:endParaRPr lang="ar-IQ" dirty="0">
              <a:solidFill>
                <a:srgbClr val="00B050"/>
              </a:solidFill>
            </a:endParaRPr>
          </a:p>
        </p:txBody>
      </p:sp>
      <p:sp>
        <p:nvSpPr>
          <p:cNvPr id="3" name="عنوان فرعي 2"/>
          <p:cNvSpPr>
            <a:spLocks noGrp="1"/>
          </p:cNvSpPr>
          <p:nvPr>
            <p:ph type="subTitle" idx="1"/>
          </p:nvPr>
        </p:nvSpPr>
        <p:spPr/>
        <p:txBody>
          <a:bodyPr>
            <a:normAutofit fontScale="85000" lnSpcReduction="20000"/>
          </a:bodyPr>
          <a:lstStyle/>
          <a:p>
            <a:endParaRPr lang="en-US" sz="4400" b="1" dirty="0" smtClean="0">
              <a:solidFill>
                <a:srgbClr val="FF0000"/>
              </a:solidFill>
              <a:ea typeface="Calibri"/>
              <a:cs typeface="Simplified Arabic"/>
            </a:endParaRPr>
          </a:p>
          <a:p>
            <a:pPr>
              <a:lnSpc>
                <a:spcPct val="115000"/>
              </a:lnSpc>
              <a:tabLst>
                <a:tab pos="57150" algn="r"/>
              </a:tabLst>
            </a:pPr>
            <a:r>
              <a:rPr lang="ar-IQ" sz="4400" dirty="0">
                <a:solidFill>
                  <a:srgbClr val="FF0000"/>
                </a:solidFill>
                <a:ea typeface="Calibri"/>
                <a:cs typeface="Times New Roman"/>
              </a:rPr>
              <a:t>العمليات الجيومورفولوجية للمياه الجارية والأشكال الأرضية الناتجة عنها</a:t>
            </a:r>
            <a:endParaRPr lang="en-US" sz="2800" dirty="0">
              <a:solidFill>
                <a:srgbClr val="FF0000"/>
              </a:solidFill>
              <a:ea typeface="Calibri"/>
              <a:cs typeface="Arial"/>
            </a:endParaRPr>
          </a:p>
          <a:p>
            <a:endParaRPr lang="ar-IQ" sz="4400" dirty="0">
              <a:solidFill>
                <a:srgbClr val="FF0000"/>
              </a:solidFill>
            </a:endParaRPr>
          </a:p>
          <a:p>
            <a:endParaRPr lang="ar-IQ" sz="4400" dirty="0" smtClean="0">
              <a:solidFill>
                <a:srgbClr val="00B050"/>
              </a:solidFill>
            </a:endParaRPr>
          </a:p>
          <a:p>
            <a:endParaRPr lang="ar-IQ" sz="4400" dirty="0">
              <a:solidFill>
                <a:srgbClr val="00B050"/>
              </a:solidFill>
            </a:endParaRPr>
          </a:p>
        </p:txBody>
      </p:sp>
      <p:pic>
        <p:nvPicPr>
          <p:cNvPr id="4" name="صورة 3"/>
          <p:cNvPicPr/>
          <p:nvPr/>
        </p:nvPicPr>
        <p:blipFill>
          <a:blip r:embed="rId2">
            <a:extLst>
              <a:ext uri="{28A0092B-C50C-407E-A947-70E740481C1C}">
                <a14:useLocalDpi xmlns:a14="http://schemas.microsoft.com/office/drawing/2010/main" val="0"/>
              </a:ext>
            </a:extLst>
          </a:blip>
          <a:srcRect/>
          <a:stretch>
            <a:fillRect/>
          </a:stretch>
        </p:blipFill>
        <p:spPr bwMode="auto">
          <a:xfrm>
            <a:off x="7013623" y="272078"/>
            <a:ext cx="1160780" cy="1508125"/>
          </a:xfrm>
          <a:prstGeom prst="rect">
            <a:avLst/>
          </a:prstGeom>
          <a:noFill/>
          <a:ln>
            <a:noFill/>
          </a:ln>
        </p:spPr>
      </p:pic>
      <p:pic>
        <p:nvPicPr>
          <p:cNvPr id="5" name="صورة 4"/>
          <p:cNvPicPr/>
          <p:nvPr/>
        </p:nvPicPr>
        <p:blipFill rotWithShape="1">
          <a:blip r:embed="rId3" cstate="print">
            <a:extLst>
              <a:ext uri="{28A0092B-C50C-407E-A947-70E740481C1C}">
                <a14:useLocalDpi xmlns:a14="http://schemas.microsoft.com/office/drawing/2010/main" val="0"/>
              </a:ext>
            </a:extLst>
          </a:blip>
          <a:srcRect l="7761" t="5234" r="7582" b="6880"/>
          <a:stretch/>
        </p:blipFill>
        <p:spPr bwMode="auto">
          <a:xfrm>
            <a:off x="971600" y="260648"/>
            <a:ext cx="1516380" cy="151955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969496845"/>
      </p:ext>
    </p:extLst>
  </p:cSld>
  <p:clrMapOvr>
    <a:masterClrMapping/>
  </p:clrMapOvr>
  <p:transition spd="slow" advClick="0" advTm="2000">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2915816" y="1867594"/>
            <a:ext cx="3168352" cy="1938992"/>
          </a:xfrm>
          <a:prstGeom prst="rect">
            <a:avLst/>
          </a:prstGeom>
          <a:noFill/>
        </p:spPr>
        <p:txBody>
          <a:bodyPr wrap="square" rtlCol="1">
            <a:spAutoFit/>
          </a:bodyPr>
          <a:lstStyle/>
          <a:p>
            <a:r>
              <a:rPr lang="ar-IQ" sz="6000" dirty="0" smtClean="0">
                <a:solidFill>
                  <a:srgbClr val="00B050"/>
                </a:solidFill>
              </a:rPr>
              <a:t>الاثنين </a:t>
            </a:r>
          </a:p>
          <a:p>
            <a:r>
              <a:rPr lang="ar-IQ" sz="6000" dirty="0" smtClean="0">
                <a:solidFill>
                  <a:srgbClr val="00B050"/>
                </a:solidFill>
              </a:rPr>
              <a:t>1-6-2020</a:t>
            </a:r>
            <a:endParaRPr lang="ar-IQ" sz="6000" dirty="0">
              <a:solidFill>
                <a:srgbClr val="00B050"/>
              </a:solidFill>
            </a:endParaRPr>
          </a:p>
        </p:txBody>
      </p:sp>
    </p:spTree>
    <p:extLst>
      <p:ext uri="{BB962C8B-B14F-4D97-AF65-F5344CB8AC3E}">
        <p14:creationId xmlns:p14="http://schemas.microsoft.com/office/powerpoint/2010/main" val="2085384434"/>
      </p:ext>
    </p:extLst>
  </p:cSld>
  <p:clrMapOvr>
    <a:masterClrMapping/>
  </p:clrMapOvr>
  <p:transition spd="slow" advClick="0" advTm="2000">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1475656" y="1736999"/>
            <a:ext cx="6408712" cy="434734"/>
          </a:xfrm>
          <a:prstGeom prst="rect">
            <a:avLst/>
          </a:prstGeom>
        </p:spPr>
        <p:txBody>
          <a:bodyPr wrap="square">
            <a:spAutoFit/>
          </a:bodyPr>
          <a:lstStyle/>
          <a:p>
            <a:pPr>
              <a:lnSpc>
                <a:spcPct val="115000"/>
              </a:lnSpc>
              <a:tabLst>
                <a:tab pos="57150" algn="r"/>
              </a:tabLst>
            </a:pPr>
            <a:r>
              <a:rPr lang="en-US" b="1" dirty="0" smtClean="0">
                <a:solidFill>
                  <a:srgbClr val="002060"/>
                </a:solidFill>
                <a:effectLst/>
                <a:latin typeface="Simplified Arabic"/>
                <a:ea typeface="Calibri"/>
                <a:cs typeface="Arial"/>
              </a:rPr>
              <a:t> </a:t>
            </a:r>
            <a:r>
              <a:rPr lang="ar-AE" b="1" dirty="0">
                <a:solidFill>
                  <a:srgbClr val="002060"/>
                </a:solidFill>
                <a:ea typeface="Calibri"/>
                <a:cs typeface="Simplified Arabic"/>
              </a:rPr>
              <a:t>	</a:t>
            </a:r>
            <a:r>
              <a:rPr lang="ar-SA" sz="2000" dirty="0">
                <a:solidFill>
                  <a:srgbClr val="002060"/>
                </a:solidFill>
                <a:ea typeface="Calibri"/>
                <a:cs typeface="Simplified Arabic"/>
              </a:rPr>
              <a:t>	</a:t>
            </a:r>
            <a:endParaRPr lang="en-US" sz="2000" dirty="0">
              <a:solidFill>
                <a:srgbClr val="002060"/>
              </a:solidFill>
              <a:ea typeface="Calibri"/>
              <a:cs typeface="Arial"/>
            </a:endParaRPr>
          </a:p>
        </p:txBody>
      </p:sp>
      <p:sp>
        <p:nvSpPr>
          <p:cNvPr id="3" name="مستطيل 2"/>
          <p:cNvSpPr/>
          <p:nvPr/>
        </p:nvSpPr>
        <p:spPr>
          <a:xfrm>
            <a:off x="827584" y="548680"/>
            <a:ext cx="7416824" cy="4976747"/>
          </a:xfrm>
          <a:prstGeom prst="rect">
            <a:avLst/>
          </a:prstGeom>
        </p:spPr>
        <p:txBody>
          <a:bodyPr wrap="square">
            <a:spAutoFit/>
          </a:bodyPr>
          <a:lstStyle/>
          <a:p>
            <a:pPr>
              <a:lnSpc>
                <a:spcPct val="115000"/>
              </a:lnSpc>
              <a:tabLst>
                <a:tab pos="57150" algn="r"/>
              </a:tabLst>
            </a:pPr>
            <a:r>
              <a:rPr lang="ar-EG" sz="2400" b="1" dirty="0">
                <a:solidFill>
                  <a:srgbClr val="00B050"/>
                </a:solidFill>
                <a:ea typeface="Calibri"/>
                <a:cs typeface="Simplified Arabic"/>
              </a:rPr>
              <a:t>الأنهار</a:t>
            </a:r>
            <a:endParaRPr lang="en-US" sz="1400" dirty="0">
              <a:solidFill>
                <a:srgbClr val="00B050"/>
              </a:solidFill>
              <a:ea typeface="Calibri"/>
              <a:cs typeface="Arial"/>
            </a:endParaRPr>
          </a:p>
          <a:p>
            <a:pPr algn="just">
              <a:lnSpc>
                <a:spcPct val="115000"/>
              </a:lnSpc>
              <a:tabLst>
                <a:tab pos="57150" algn="r"/>
              </a:tabLst>
            </a:pPr>
            <a:r>
              <a:rPr lang="ar-EG" b="1" dirty="0">
                <a:solidFill>
                  <a:srgbClr val="00B050"/>
                </a:solidFill>
                <a:ea typeface="Calibri"/>
                <a:cs typeface="Simplified Arabic"/>
              </a:rPr>
              <a:t>نشأتها:</a:t>
            </a:r>
            <a:endParaRPr lang="en-US" sz="1400" dirty="0">
              <a:solidFill>
                <a:srgbClr val="00B050"/>
              </a:solidFill>
              <a:ea typeface="Calibri"/>
              <a:cs typeface="Arial"/>
            </a:endParaRPr>
          </a:p>
          <a:p>
            <a:pPr algn="just">
              <a:lnSpc>
                <a:spcPct val="115000"/>
              </a:lnSpc>
              <a:tabLst>
                <a:tab pos="57150" algn="r"/>
              </a:tabLst>
            </a:pPr>
            <a:r>
              <a:rPr lang="en-US" b="1" dirty="0">
                <a:solidFill>
                  <a:srgbClr val="333333"/>
                </a:solidFill>
                <a:latin typeface="Simplified Arabic"/>
                <a:ea typeface="Calibri"/>
                <a:cs typeface="Arial"/>
              </a:rPr>
              <a:t> </a:t>
            </a:r>
            <a:r>
              <a:rPr lang="ar-SA" dirty="0">
                <a:solidFill>
                  <a:srgbClr val="333333"/>
                </a:solidFill>
                <a:ea typeface="Calibri"/>
                <a:cs typeface="Simplified Arabic"/>
              </a:rPr>
              <a:t>مصادر مياه الأنهار</a:t>
            </a:r>
            <a:r>
              <a:rPr lang="en-US" dirty="0">
                <a:solidFill>
                  <a:srgbClr val="333333"/>
                </a:solidFill>
                <a:latin typeface="Simplified Arabic"/>
                <a:ea typeface="Calibri"/>
                <a:cs typeface="Arial"/>
              </a:rPr>
              <a:t>: </a:t>
            </a:r>
            <a:r>
              <a:rPr lang="ar-SA" dirty="0">
                <a:solidFill>
                  <a:srgbClr val="333333"/>
                </a:solidFill>
                <a:latin typeface="Simplified Arabic"/>
                <a:ea typeface="Calibri"/>
              </a:rPr>
              <a:t>مياه الأمطار هى المصدر الرئيسي لكل المياه التى تجرى جريان سطحيا فوق الأرض. وحين تسقط الأمطار يتبخر بعضها ، ويتسرب جزء آخر فى مسام الصخور وخلال الفواصل والشقوق و الفوالق الصخرية ، أو يختزن فى البحيرات والمستنقعات و الغطاءات و الأودية الجليدية ، بينما ينحدر الباقى مكونا للمجارى المائية.</a:t>
            </a:r>
            <a:endParaRPr lang="en-US" sz="1400" dirty="0">
              <a:ea typeface="Calibri"/>
              <a:cs typeface="Arial"/>
            </a:endParaRPr>
          </a:p>
          <a:p>
            <a:pPr algn="just">
              <a:lnSpc>
                <a:spcPct val="115000"/>
              </a:lnSpc>
              <a:tabLst>
                <a:tab pos="57150" algn="r"/>
              </a:tabLst>
            </a:pPr>
            <a:r>
              <a:rPr lang="ar-EG" dirty="0">
                <a:solidFill>
                  <a:srgbClr val="333333"/>
                </a:solidFill>
                <a:ea typeface="Calibri"/>
                <a:cs typeface="Simplified Arabic"/>
              </a:rPr>
              <a:t>حينما تسقط الأمطار أو تذوب الثلوج فى جهة من الجهات المرتفعة ، فان مياهها تنحدر مكونه لمسيلات غير محدودة الجوانب ، ويتفق اتجاهها مع الانحدار العام لسطح المنطقة ، ولا تلبث هذه المسيلات أن تتجمع فى مجارى مائية محدودة الجوانب صغيرة الحجم ، ثم تتلاقى هذه المجارى الصغيرة مكونه مجارى أخرى أكبر فأكبر ، حتى تنشأ فى النهاية مجارى رئيسيه تحمل المياه وتلقى بها فى بحر كنهر النيل ونهر، أو فى محيط كنهر الكونغو ونهر السنت لورانس أو فى بحيرة أو بحر داخلى كنهر الفولجا (فى بحرقروين). و يلتقى بالنهر أثناء جريانه من منبعه إلى مصبه عدد  من الأنهار تدعى بالروافد. الانهار اثناء جريانها تمزق سطح الأرض، وتنحت الأودية. وتترك تلالا وحافات متخلفة فيما بينها. و بالتدريج يتحطم المظهر الطبيعي الأصلي ، ويتم اكتساح المواد نهائيا وتتحول أرض الحوض المضرسه بمرور الزمن إلى سهل ندعوه بالسهل التحاتى.</a:t>
            </a:r>
            <a:endParaRPr lang="en-US" sz="1400" dirty="0">
              <a:ea typeface="Calibri"/>
              <a:cs typeface="Arial"/>
            </a:endParaRPr>
          </a:p>
        </p:txBody>
      </p:sp>
    </p:spTree>
    <p:extLst>
      <p:ext uri="{BB962C8B-B14F-4D97-AF65-F5344CB8AC3E}">
        <p14:creationId xmlns:p14="http://schemas.microsoft.com/office/powerpoint/2010/main" val="2491047857"/>
      </p:ext>
    </p:extLst>
  </p:cSld>
  <p:clrMapOvr>
    <a:masterClrMapping/>
  </p:clrMapOvr>
  <p:transition spd="slow" advClick="0" advTm="2000">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332656"/>
            <a:ext cx="7740352" cy="5701561"/>
          </a:xfrm>
          <a:prstGeom prst="rect">
            <a:avLst/>
          </a:prstGeom>
        </p:spPr>
        <p:txBody>
          <a:bodyPr wrap="square">
            <a:spAutoFit/>
          </a:bodyPr>
          <a:lstStyle/>
          <a:p>
            <a:pPr algn="just">
              <a:lnSpc>
                <a:spcPct val="115000"/>
              </a:lnSpc>
              <a:tabLst>
                <a:tab pos="57150" algn="r"/>
              </a:tabLst>
            </a:pPr>
            <a:r>
              <a:rPr lang="ar-SA" b="1" dirty="0">
                <a:solidFill>
                  <a:srgbClr val="00B050"/>
                </a:solidFill>
                <a:ea typeface="Calibri"/>
                <a:cs typeface="Simplified Arabic"/>
              </a:rPr>
              <a:t>نظام جريان النهر</a:t>
            </a:r>
            <a:r>
              <a:rPr lang="ar-SA" b="1" dirty="0">
                <a:solidFill>
                  <a:srgbClr val="333333"/>
                </a:solidFill>
                <a:ea typeface="Calibri"/>
                <a:cs typeface="Simplified Arabic"/>
              </a:rPr>
              <a:t>: </a:t>
            </a:r>
            <a:r>
              <a:rPr lang="ar-SA" dirty="0">
                <a:solidFill>
                  <a:srgbClr val="333333"/>
                </a:solidFill>
                <a:ea typeface="Calibri"/>
                <a:cs typeface="Simplified Arabic"/>
              </a:rPr>
              <a:t>ويقصد به التفاوت الفصلي في كمية المياه التي يحملها النهر،  ويتوقف نظام جريان أي نهر من الأنهار على العوامل الآتية</a:t>
            </a:r>
            <a:r>
              <a:rPr lang="en-US" dirty="0">
                <a:solidFill>
                  <a:srgbClr val="333333"/>
                </a:solidFill>
                <a:latin typeface="Simplified Arabic"/>
                <a:ea typeface="Calibri"/>
                <a:cs typeface="Arial"/>
              </a:rPr>
              <a:t>:</a:t>
            </a:r>
            <a:endParaRPr lang="en-US" sz="1400" dirty="0">
              <a:ea typeface="Calibri"/>
              <a:cs typeface="Arial"/>
            </a:endParaRPr>
          </a:p>
          <a:p>
            <a:pPr marL="342900" lvl="0" indent="-342900" algn="ctr">
              <a:lnSpc>
                <a:spcPct val="115000"/>
              </a:lnSpc>
              <a:buFont typeface="+mj-lt"/>
              <a:buAutoNum type="arabicPeriod"/>
              <a:tabLst>
                <a:tab pos="210820" algn="r"/>
              </a:tabLst>
            </a:pPr>
            <a:r>
              <a:rPr lang="ar-SA" dirty="0">
                <a:solidFill>
                  <a:srgbClr val="333333"/>
                </a:solidFill>
                <a:ea typeface="Calibri"/>
                <a:cs typeface="Simplified Arabic"/>
              </a:rPr>
              <a:t>كمية التساقط الفصلي سواء كان هذا التساقط في صورة أمطار أم ثلج.</a:t>
            </a:r>
            <a:endParaRPr lang="en-US" sz="1400" dirty="0">
              <a:ea typeface="Calibri"/>
              <a:cs typeface="Arial"/>
            </a:endParaRPr>
          </a:p>
          <a:p>
            <a:pPr marL="342900" lvl="0" indent="-342900" algn="ctr">
              <a:lnSpc>
                <a:spcPct val="115000"/>
              </a:lnSpc>
              <a:buFont typeface="+mj-lt"/>
              <a:buAutoNum type="arabicPeriod"/>
              <a:tabLst>
                <a:tab pos="210820" algn="r"/>
              </a:tabLst>
            </a:pPr>
            <a:r>
              <a:rPr lang="ar-SA" dirty="0">
                <a:solidFill>
                  <a:srgbClr val="333333"/>
                </a:solidFill>
                <a:ea typeface="Calibri"/>
                <a:cs typeface="Simplified Arabic"/>
              </a:rPr>
              <a:t>وجود حقول أو أنهار جليدية</a:t>
            </a:r>
            <a:r>
              <a:rPr lang="ru-RU" dirty="0">
                <a:solidFill>
                  <a:srgbClr val="333333"/>
                </a:solidFill>
                <a:latin typeface="Simplified Arabic"/>
                <a:ea typeface="Calibri"/>
                <a:cs typeface="Arial"/>
              </a:rPr>
              <a:t>.</a:t>
            </a:r>
            <a:endParaRPr lang="en-US" sz="1400" dirty="0">
              <a:ea typeface="Calibri"/>
              <a:cs typeface="Arial"/>
            </a:endParaRPr>
          </a:p>
          <a:p>
            <a:pPr marL="342900" lvl="0" indent="-342900" algn="ctr">
              <a:lnSpc>
                <a:spcPct val="115000"/>
              </a:lnSpc>
              <a:buFont typeface="+mj-lt"/>
              <a:buAutoNum type="arabicPeriod"/>
              <a:tabLst>
                <a:tab pos="210820" algn="r"/>
              </a:tabLst>
            </a:pPr>
            <a:r>
              <a:rPr lang="ar-SA" dirty="0">
                <a:solidFill>
                  <a:srgbClr val="333333"/>
                </a:solidFill>
                <a:ea typeface="Calibri"/>
                <a:cs typeface="Simplified Arabic"/>
              </a:rPr>
              <a:t>درجة إنحدار الأرض في المنطقة التي يتلقى منها النهر مياهه</a:t>
            </a:r>
            <a:r>
              <a:rPr lang="ru-RU" dirty="0">
                <a:solidFill>
                  <a:srgbClr val="333333"/>
                </a:solidFill>
                <a:latin typeface="Simplified Arabic"/>
                <a:ea typeface="Calibri"/>
                <a:cs typeface="Arial"/>
              </a:rPr>
              <a:t>.</a:t>
            </a:r>
            <a:endParaRPr lang="en-US" sz="1400" dirty="0">
              <a:ea typeface="Calibri"/>
              <a:cs typeface="Arial"/>
            </a:endParaRPr>
          </a:p>
          <a:p>
            <a:pPr marL="342900" lvl="0" indent="-342900" algn="ctr">
              <a:lnSpc>
                <a:spcPct val="115000"/>
              </a:lnSpc>
              <a:buFont typeface="+mj-lt"/>
              <a:buAutoNum type="arabicPeriod"/>
              <a:tabLst>
                <a:tab pos="210820" algn="r"/>
              </a:tabLst>
            </a:pPr>
            <a:r>
              <a:rPr lang="ar-SA" dirty="0">
                <a:solidFill>
                  <a:srgbClr val="333333"/>
                </a:solidFill>
                <a:ea typeface="Calibri"/>
                <a:cs typeface="Simplified Arabic"/>
              </a:rPr>
              <a:t>طبيعة الصخور وخصوصاً درجة إنفاذها للمياه</a:t>
            </a:r>
            <a:r>
              <a:rPr lang="ru-RU" dirty="0">
                <a:solidFill>
                  <a:srgbClr val="333333"/>
                </a:solidFill>
                <a:latin typeface="Simplified Arabic"/>
                <a:ea typeface="Calibri"/>
                <a:cs typeface="Arial"/>
              </a:rPr>
              <a:t> .</a:t>
            </a:r>
            <a:endParaRPr lang="en-US" sz="1400" dirty="0">
              <a:ea typeface="Calibri"/>
              <a:cs typeface="Arial"/>
            </a:endParaRPr>
          </a:p>
          <a:p>
            <a:pPr marL="342900" lvl="0" indent="-342900" algn="ctr">
              <a:lnSpc>
                <a:spcPct val="115000"/>
              </a:lnSpc>
              <a:buFont typeface="+mj-lt"/>
              <a:buAutoNum type="arabicPeriod"/>
              <a:tabLst>
                <a:tab pos="210820" algn="r"/>
              </a:tabLst>
            </a:pPr>
            <a:r>
              <a:rPr lang="ar-SA" dirty="0">
                <a:solidFill>
                  <a:srgbClr val="333333"/>
                </a:solidFill>
                <a:ea typeface="Calibri"/>
                <a:cs typeface="Simplified Arabic"/>
              </a:rPr>
              <a:t>خصائص الغطاء النباتي</a:t>
            </a:r>
            <a:r>
              <a:rPr lang="en-US" dirty="0">
                <a:solidFill>
                  <a:srgbClr val="333333"/>
                </a:solidFill>
                <a:latin typeface="Simplified Arabic"/>
                <a:ea typeface="Calibri"/>
                <a:cs typeface="Arial"/>
              </a:rPr>
              <a:t>.</a:t>
            </a:r>
            <a:endParaRPr lang="en-US" sz="1400" dirty="0">
              <a:ea typeface="Calibri"/>
              <a:cs typeface="Arial"/>
            </a:endParaRPr>
          </a:p>
          <a:p>
            <a:pPr algn="just">
              <a:lnSpc>
                <a:spcPct val="115000"/>
              </a:lnSpc>
              <a:tabLst>
                <a:tab pos="57150" algn="r"/>
              </a:tabLst>
            </a:pPr>
            <a:r>
              <a:rPr lang="ar-SA" b="1" dirty="0">
                <a:solidFill>
                  <a:srgbClr val="333333"/>
                </a:solidFill>
                <a:ea typeface="Calibri"/>
                <a:cs typeface="Simplified Arabic"/>
              </a:rPr>
              <a:t>مراحل تطور النهر:</a:t>
            </a:r>
            <a:r>
              <a:rPr lang="ar-SA" dirty="0">
                <a:solidFill>
                  <a:srgbClr val="333333"/>
                </a:solidFill>
                <a:ea typeface="Calibri"/>
                <a:cs typeface="Simplified Arabic"/>
              </a:rPr>
              <a:t> او الدورة الجيومورفولوجية للانهار وهي الدورة التي تمر بها الانهار من مرحلة الى اخرى وحدوث تغيرات في خصائص النهر التضاريسية وهي كمايلي:</a:t>
            </a:r>
            <a:endParaRPr lang="en-US" sz="1400" dirty="0">
              <a:ea typeface="Calibri"/>
              <a:cs typeface="Arial"/>
            </a:endParaRPr>
          </a:p>
          <a:p>
            <a:pPr marL="342900" lvl="0" indent="-342900" algn="just">
              <a:lnSpc>
                <a:spcPct val="115000"/>
              </a:lnSpc>
              <a:buFont typeface="+mj-lt"/>
              <a:buAutoNum type="arabicPeriod"/>
              <a:tabLst>
                <a:tab pos="57150" algn="r"/>
              </a:tabLst>
            </a:pPr>
            <a:r>
              <a:rPr lang="ar-SA" b="1" dirty="0">
                <a:solidFill>
                  <a:srgbClr val="00B050"/>
                </a:solidFill>
                <a:ea typeface="Calibri"/>
                <a:cs typeface="Simplified Arabic"/>
              </a:rPr>
              <a:t>مرحلة الشباب </a:t>
            </a:r>
            <a:r>
              <a:rPr lang="ru-RU" b="1" dirty="0">
                <a:solidFill>
                  <a:srgbClr val="FF0000"/>
                </a:solidFill>
                <a:latin typeface="Simplified Arabic"/>
                <a:ea typeface="Calibri"/>
                <a:cs typeface="Arial"/>
              </a:rPr>
              <a:t>Youth Stage</a:t>
            </a:r>
            <a:r>
              <a:rPr lang="ar-SA" b="1" dirty="0">
                <a:solidFill>
                  <a:srgbClr val="333333"/>
                </a:solidFill>
                <a:ea typeface="Calibri"/>
                <a:cs typeface="Simplified Arabic"/>
              </a:rPr>
              <a:t>: </a:t>
            </a:r>
            <a:r>
              <a:rPr lang="ar-SA" dirty="0">
                <a:solidFill>
                  <a:srgbClr val="333333"/>
                </a:solidFill>
                <a:ea typeface="Calibri"/>
                <a:cs typeface="Simplified Arabic"/>
              </a:rPr>
              <a:t>يتميز النهر في هذة المرحلة بانه شديد الانحدار ويقوم بحفر وادبة على شكل حرف </a:t>
            </a:r>
            <a:r>
              <a:rPr lang="en-US" dirty="0">
                <a:solidFill>
                  <a:srgbClr val="333333"/>
                </a:solidFill>
                <a:latin typeface="Simplified Arabic"/>
                <a:ea typeface="Calibri"/>
                <a:cs typeface="Arial"/>
              </a:rPr>
              <a:t>V</a:t>
            </a:r>
            <a:r>
              <a:rPr lang="ar-AE" dirty="0">
                <a:solidFill>
                  <a:srgbClr val="333333"/>
                </a:solidFill>
                <a:ea typeface="Calibri"/>
                <a:cs typeface="Simplified Arabic"/>
              </a:rPr>
              <a:t> ولا يكون له اي سهل فيضي، ياخذ الوادي شكل خانق عميق ذات جوانب حادة الميل وتظهر فيه شلالات والمسارع المائية وتكون مناطق التقسيم واسعة ولا يشاهد فيه التواءات.</a:t>
            </a:r>
            <a:endParaRPr lang="en-US" sz="1400" dirty="0">
              <a:ea typeface="Calibri"/>
              <a:cs typeface="Arial"/>
            </a:endParaRPr>
          </a:p>
          <a:p>
            <a:pPr marL="342900" lvl="0" indent="-342900" algn="just">
              <a:lnSpc>
                <a:spcPct val="115000"/>
              </a:lnSpc>
              <a:buFont typeface="+mj-lt"/>
              <a:buAutoNum type="arabicPeriod"/>
              <a:tabLst>
                <a:tab pos="57150" algn="r"/>
              </a:tabLst>
            </a:pPr>
            <a:r>
              <a:rPr lang="ar-SA" b="1" dirty="0">
                <a:solidFill>
                  <a:srgbClr val="00B050"/>
                </a:solidFill>
                <a:ea typeface="Calibri"/>
                <a:cs typeface="Simplified Arabic"/>
              </a:rPr>
              <a:t>مرحلة النضوج </a:t>
            </a:r>
            <a:r>
              <a:rPr lang="ru-RU" b="1" dirty="0">
                <a:solidFill>
                  <a:srgbClr val="FF0000"/>
                </a:solidFill>
                <a:latin typeface="Simplified Arabic"/>
                <a:ea typeface="Calibri"/>
                <a:cs typeface="Arial"/>
              </a:rPr>
              <a:t>Maturity Sage</a:t>
            </a:r>
            <a:r>
              <a:rPr lang="ar-SA" b="1" dirty="0">
                <a:solidFill>
                  <a:srgbClr val="FF0000"/>
                </a:solidFill>
                <a:ea typeface="Calibri"/>
                <a:cs typeface="Simplified Arabic"/>
              </a:rPr>
              <a:t> </a:t>
            </a:r>
            <a:r>
              <a:rPr lang="ar-SA" b="1" dirty="0">
                <a:solidFill>
                  <a:srgbClr val="333333"/>
                </a:solidFill>
                <a:ea typeface="Calibri"/>
                <a:cs typeface="Simplified Arabic"/>
              </a:rPr>
              <a:t>: </a:t>
            </a:r>
            <a:r>
              <a:rPr lang="ar-SA" dirty="0">
                <a:solidFill>
                  <a:srgbClr val="333333"/>
                </a:solidFill>
                <a:ea typeface="Calibri"/>
                <a:cs typeface="Simplified Arabic"/>
              </a:rPr>
              <a:t>يصبح شكل النهر مثل حرف </a:t>
            </a:r>
            <a:r>
              <a:rPr lang="en-US" dirty="0">
                <a:solidFill>
                  <a:srgbClr val="333333"/>
                </a:solidFill>
                <a:latin typeface="Simplified Arabic"/>
                <a:ea typeface="Calibri"/>
                <a:cs typeface="Arial"/>
              </a:rPr>
              <a:t>U</a:t>
            </a:r>
            <a:r>
              <a:rPr lang="ar-AE" dirty="0">
                <a:solidFill>
                  <a:srgbClr val="333333"/>
                </a:solidFill>
                <a:ea typeface="Calibri"/>
                <a:cs typeface="Simplified Arabic"/>
              </a:rPr>
              <a:t> ويقوم بزيادة عرض مجراه وتتناقص قدراته في التعميق والحفر بسبب عمليات القطع الجانبي ويبدأ ببناء السهل الفيضي ومكون الالتواءات النهرية نتيجة قلة الانحدار.</a:t>
            </a:r>
            <a:endParaRPr lang="en-US" sz="1400" dirty="0">
              <a:ea typeface="Calibri"/>
              <a:cs typeface="Arial"/>
            </a:endParaRPr>
          </a:p>
          <a:p>
            <a:pPr marL="342900" indent="-342900">
              <a:buFont typeface="+mj-lt"/>
              <a:buAutoNum type="arabicPeriod"/>
            </a:pPr>
            <a:r>
              <a:rPr lang="ar-SA" b="1" dirty="0" smtClean="0">
                <a:solidFill>
                  <a:srgbClr val="00B050"/>
                </a:solidFill>
                <a:ea typeface="Calibri"/>
                <a:cs typeface="Simplified Arabic"/>
              </a:rPr>
              <a:t>مرحلة </a:t>
            </a:r>
            <a:r>
              <a:rPr lang="ar-SA" b="1" dirty="0">
                <a:solidFill>
                  <a:srgbClr val="00B050"/>
                </a:solidFill>
                <a:ea typeface="Calibri"/>
                <a:cs typeface="Simplified Arabic"/>
              </a:rPr>
              <a:t>الشيخوخة </a:t>
            </a:r>
            <a:r>
              <a:rPr lang="ru-RU" b="1" dirty="0">
                <a:solidFill>
                  <a:srgbClr val="FF0000"/>
                </a:solidFill>
                <a:latin typeface="Simplified Arabic"/>
                <a:ea typeface="Calibri"/>
              </a:rPr>
              <a:t>Old Stage</a:t>
            </a:r>
            <a:r>
              <a:rPr lang="ar-SA" b="1" dirty="0">
                <a:solidFill>
                  <a:srgbClr val="333333"/>
                </a:solidFill>
                <a:ea typeface="Calibri"/>
                <a:cs typeface="Simplified Arabic"/>
              </a:rPr>
              <a:t>: </a:t>
            </a:r>
            <a:r>
              <a:rPr lang="ar-SA" dirty="0">
                <a:solidFill>
                  <a:srgbClr val="333333"/>
                </a:solidFill>
                <a:ea typeface="Calibri"/>
                <a:cs typeface="Simplified Arabic"/>
              </a:rPr>
              <a:t>في هذه المرحلة يكون وادي النهر مفلطح و واسع يشبه الصحن حيث ينخفض الانحدار النهري وتبلغ السهول الفيضية درجتها القصوى ولا يشاهد للنهر جوانب مرتفعة وتشاهد الالتواءات النهرية والبحيرات الهلالية والسدود الطبيعية.</a:t>
            </a:r>
            <a:r>
              <a:rPr lang="ar-SA" sz="1400" dirty="0">
                <a:ea typeface="Calibri"/>
                <a:cs typeface="Calibri"/>
              </a:rPr>
              <a:t> </a:t>
            </a:r>
            <a:endParaRPr lang="ar-IQ" dirty="0"/>
          </a:p>
        </p:txBody>
      </p:sp>
    </p:spTree>
    <p:extLst>
      <p:ext uri="{BB962C8B-B14F-4D97-AF65-F5344CB8AC3E}">
        <p14:creationId xmlns:p14="http://schemas.microsoft.com/office/powerpoint/2010/main" val="1436146136"/>
      </p:ext>
    </p:extLst>
  </p:cSld>
  <p:clrMapOvr>
    <a:masterClrMapping/>
  </p:clrMapOvr>
  <p:transition spd="slow" advClick="0" advTm="2000">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45148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57150" algn="r"/>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pic>
        <p:nvPicPr>
          <p:cNvPr id="7" name="صورة 6" descr="C:\Users\Al majd\Downloads\what-is-a-drainage-basin.jpg"/>
          <p:cNvPicPr/>
          <p:nvPr/>
        </p:nvPicPr>
        <p:blipFill rotWithShape="1">
          <a:blip r:embed="rId2">
            <a:extLst>
              <a:ext uri="{28A0092B-C50C-407E-A947-70E740481C1C}">
                <a14:useLocalDpi xmlns:a14="http://schemas.microsoft.com/office/drawing/2010/main" val="0"/>
              </a:ext>
            </a:extLst>
          </a:blip>
          <a:srcRect r="34796" b="30951"/>
          <a:stretch/>
        </p:blipFill>
        <p:spPr bwMode="auto">
          <a:xfrm>
            <a:off x="1239775" y="1268760"/>
            <a:ext cx="6946528" cy="509488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225564704"/>
      </p:ext>
    </p:extLst>
  </p:cSld>
  <p:clrMapOvr>
    <a:masterClrMapping/>
  </p:clrMapOvr>
  <p:transition spd="slow" advClick="0" advTm="2000">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79512" y="476672"/>
            <a:ext cx="8424936" cy="5379934"/>
          </a:xfrm>
          <a:prstGeom prst="rect">
            <a:avLst/>
          </a:prstGeom>
        </p:spPr>
        <p:txBody>
          <a:bodyPr wrap="square">
            <a:spAutoFit/>
          </a:bodyPr>
          <a:lstStyle/>
          <a:p>
            <a:pPr algn="just">
              <a:lnSpc>
                <a:spcPct val="115000"/>
              </a:lnSpc>
              <a:tabLst>
                <a:tab pos="57150" algn="r"/>
              </a:tabLst>
            </a:pPr>
            <a:r>
              <a:rPr lang="ar-AE" b="1" dirty="0" smtClean="0">
                <a:solidFill>
                  <a:srgbClr val="333333"/>
                </a:solidFill>
                <a:ea typeface="Calibri"/>
                <a:cs typeface="Simplified Arabic"/>
              </a:rPr>
              <a:t> </a:t>
            </a:r>
            <a:endParaRPr lang="en-US" sz="1400" dirty="0" smtClean="0">
              <a:ea typeface="Calibri"/>
              <a:cs typeface="Arial"/>
            </a:endParaRPr>
          </a:p>
          <a:p>
            <a:pPr>
              <a:lnSpc>
                <a:spcPct val="115000"/>
              </a:lnSpc>
              <a:tabLst>
                <a:tab pos="57150" algn="r"/>
              </a:tabLst>
            </a:pPr>
            <a:r>
              <a:rPr lang="ar-AE" sz="2800" b="1" dirty="0" smtClean="0">
                <a:solidFill>
                  <a:srgbClr val="00B050"/>
                </a:solidFill>
                <a:ea typeface="Calibri"/>
                <a:cs typeface="Simplified Arabic"/>
              </a:rPr>
              <a:t>حوض </a:t>
            </a:r>
            <a:r>
              <a:rPr lang="ar-AE" sz="2800" b="1" dirty="0">
                <a:solidFill>
                  <a:srgbClr val="00B050"/>
                </a:solidFill>
                <a:ea typeface="Calibri"/>
                <a:cs typeface="Simplified Arabic"/>
              </a:rPr>
              <a:t>الصرف </a:t>
            </a:r>
            <a:r>
              <a:rPr lang="en-US" sz="2800" b="1" dirty="0">
                <a:solidFill>
                  <a:srgbClr val="FF0000"/>
                </a:solidFill>
                <a:latin typeface="Simplified Arabic"/>
                <a:ea typeface="Calibri"/>
                <a:cs typeface="Arial"/>
              </a:rPr>
              <a:t>Drainage Basin</a:t>
            </a:r>
            <a:endParaRPr lang="en-US" sz="1400" dirty="0">
              <a:solidFill>
                <a:srgbClr val="FF0000"/>
              </a:solidFill>
              <a:ea typeface="Calibri"/>
              <a:cs typeface="Arial"/>
            </a:endParaRPr>
          </a:p>
          <a:p>
            <a:pPr algn="just">
              <a:lnSpc>
                <a:spcPct val="115000"/>
              </a:lnSpc>
              <a:tabLst>
                <a:tab pos="57150" algn="r"/>
              </a:tabLst>
            </a:pPr>
            <a:r>
              <a:rPr lang="ar-SA" b="1" dirty="0">
                <a:solidFill>
                  <a:srgbClr val="00B050"/>
                </a:solidFill>
                <a:ea typeface="Calibri"/>
                <a:cs typeface="Simplified Arabic"/>
              </a:rPr>
              <a:t>الحوض النهري</a:t>
            </a:r>
            <a:r>
              <a:rPr lang="ar-SA" dirty="0">
                <a:solidFill>
                  <a:srgbClr val="00B050"/>
                </a:solidFill>
                <a:ea typeface="Calibri"/>
                <a:cs typeface="Simplified Arabic"/>
              </a:rPr>
              <a:t> </a:t>
            </a:r>
            <a:r>
              <a:rPr lang="ar-SA" dirty="0">
                <a:solidFill>
                  <a:srgbClr val="333333"/>
                </a:solidFill>
                <a:ea typeface="Calibri"/>
                <a:cs typeface="Simplified Arabic"/>
              </a:rPr>
              <a:t>هو  تلك المساحة الأرضية التي تضم مجرى النهر وشبكة أوديته وروافده وفروعه المختلفة وتضم مناطق منابع النهر ومصبه أيضا.</a:t>
            </a:r>
            <a:r>
              <a:rPr lang="ar-JO" dirty="0">
                <a:solidFill>
                  <a:srgbClr val="333333"/>
                </a:solidFill>
                <a:ea typeface="Calibri"/>
                <a:cs typeface="Simplified Arabic"/>
              </a:rPr>
              <a:t> ويتكون كل حوض نهري من النهر نفسه ومجموعة الروافد التي تصب فيه، ولكل نهر نظام تصريف مائي خاص به يختلف عن نظام التصريف المائي في نهر آخر</a:t>
            </a:r>
            <a:r>
              <a:rPr lang="en-US" dirty="0">
                <a:solidFill>
                  <a:srgbClr val="333333"/>
                </a:solidFill>
                <a:latin typeface="Simplified Arabic"/>
                <a:ea typeface="Calibri"/>
                <a:cs typeface="Arial"/>
              </a:rPr>
              <a:t>. </a:t>
            </a:r>
            <a:r>
              <a:rPr lang="ar-SA" dirty="0">
                <a:solidFill>
                  <a:srgbClr val="333333"/>
                </a:solidFill>
                <a:latin typeface="Simplified Arabic"/>
                <a:ea typeface="Calibri"/>
              </a:rPr>
              <a:t>يكتسب الحوض النهري هذا الاسم من طبيعة شكله المقعر فيما يشبه الحوض. او يقصد بالحوض النهري هو تلك المساحة من الأرض التي تفصلها عن الاحواض المجاورة الأخرى خطوط تقسيم للمياه. او هو مساحة الأرض التي تتجمع منها مياه الامطار لتجري في مجرى واحد. وقد تتطابق الاحواض النهرية السطحية مع الاحواض المائية الجوفية وقد لا تتطابق، ويعود ذلك الى طبيعة الوضع الجيولوجي والتكتوني في أعماق الحوض النهري.</a:t>
            </a:r>
            <a:endParaRPr lang="en-US" sz="1400" dirty="0">
              <a:ea typeface="Calibri"/>
              <a:cs typeface="Arial"/>
            </a:endParaRPr>
          </a:p>
          <a:p>
            <a:pPr algn="just">
              <a:lnSpc>
                <a:spcPct val="115000"/>
              </a:lnSpc>
              <a:tabLst>
                <a:tab pos="57150" algn="r"/>
              </a:tabLst>
            </a:pPr>
            <a:r>
              <a:rPr lang="ar-SA" dirty="0">
                <a:solidFill>
                  <a:srgbClr val="333333"/>
                </a:solidFill>
                <a:ea typeface="Calibri"/>
                <a:cs typeface="Simplified Arabic"/>
              </a:rPr>
              <a:t>		وعادة ما تشتمل الاحواض النهرية الكبيرة على احواض مائية ثانوية وهي عبارة عن احواض رافدة للنهر الرئيسي. فمثلا حوض نهر دجلة يشمل عدة احواض نهرية فرعية مثل حوض نهر الزاب الكبير وحوض نهر الزاب الصغير وحوض نهر ديالى وحوض نهر العظيم بالإضافة للأحواض الفرعية الأخرى للأودية الموسمية الجريان.</a:t>
            </a:r>
            <a:endParaRPr lang="en-US" sz="1400" dirty="0">
              <a:ea typeface="Calibri"/>
              <a:cs typeface="Arial"/>
            </a:endParaRPr>
          </a:p>
          <a:p>
            <a:pPr algn="just">
              <a:lnSpc>
                <a:spcPct val="115000"/>
              </a:lnSpc>
              <a:tabLst>
                <a:tab pos="57150" algn="r"/>
              </a:tabLst>
            </a:pPr>
            <a:r>
              <a:rPr lang="ar-SA" b="1" dirty="0">
                <a:solidFill>
                  <a:srgbClr val="00B050"/>
                </a:solidFill>
                <a:ea typeface="Calibri"/>
                <a:cs typeface="Simplified Arabic"/>
              </a:rPr>
              <a:t>وتقسم الاحواض النهرية الى ما يلي</a:t>
            </a:r>
            <a:r>
              <a:rPr lang="ar-SA" b="1" dirty="0">
                <a:solidFill>
                  <a:srgbClr val="333333"/>
                </a:solidFill>
                <a:ea typeface="Calibri"/>
                <a:cs typeface="Simplified Arabic"/>
              </a:rPr>
              <a:t>:</a:t>
            </a:r>
            <a:endParaRPr lang="en-US" sz="1400" dirty="0">
              <a:ea typeface="Calibri"/>
              <a:cs typeface="Arial"/>
            </a:endParaRPr>
          </a:p>
          <a:p>
            <a:pPr marL="342900" lvl="0" indent="-342900" algn="just">
              <a:buFont typeface="+mj-lt"/>
              <a:buAutoNum type="arabicPeriod"/>
              <a:tabLst>
                <a:tab pos="57150" algn="r"/>
              </a:tabLst>
            </a:pPr>
            <a:r>
              <a:rPr lang="en-US" dirty="0">
                <a:solidFill>
                  <a:srgbClr val="333333"/>
                </a:solidFill>
                <a:latin typeface="Simplified Arabic"/>
                <a:ea typeface="Calibri"/>
              </a:rPr>
              <a:t> </a:t>
            </a:r>
            <a:r>
              <a:rPr lang="ar-SA" dirty="0">
                <a:solidFill>
                  <a:srgbClr val="333333"/>
                </a:solidFill>
                <a:ea typeface="Calibri"/>
                <a:cs typeface="Simplified Arabic"/>
              </a:rPr>
              <a:t>الاحواض النهرية الكبيرة</a:t>
            </a:r>
            <a:r>
              <a:rPr lang="en-US" dirty="0">
                <a:solidFill>
                  <a:srgbClr val="333333"/>
                </a:solidFill>
                <a:latin typeface="Simplified Arabic"/>
                <a:ea typeface="Calibri"/>
              </a:rPr>
              <a:t>: </a:t>
            </a:r>
            <a:r>
              <a:rPr lang="ar-SA" dirty="0">
                <a:solidFill>
                  <a:srgbClr val="333333"/>
                </a:solidFill>
                <a:ea typeface="Calibri"/>
                <a:cs typeface="Simplified Arabic"/>
              </a:rPr>
              <a:t>وهي تلك الاحواض التي تزيد مساحتها على 50 الف كم2</a:t>
            </a:r>
            <a:r>
              <a:rPr lang="en-US" dirty="0">
                <a:solidFill>
                  <a:srgbClr val="333333"/>
                </a:solidFill>
                <a:latin typeface="Simplified Arabic"/>
                <a:ea typeface="Calibri"/>
              </a:rPr>
              <a:t>.</a:t>
            </a:r>
            <a:endParaRPr lang="en-US" dirty="0"/>
          </a:p>
          <a:p>
            <a:pPr marL="342900" lvl="0" indent="-342900" algn="just">
              <a:buFont typeface="+mj-lt"/>
              <a:buAutoNum type="arabicPeriod"/>
              <a:tabLst>
                <a:tab pos="57150" algn="r"/>
              </a:tabLst>
            </a:pPr>
            <a:r>
              <a:rPr lang="ar-SA" dirty="0">
                <a:solidFill>
                  <a:srgbClr val="333333"/>
                </a:solidFill>
                <a:ea typeface="Calibri"/>
                <a:cs typeface="Simplified Arabic"/>
              </a:rPr>
              <a:t>الاحواض النهرية المتوسطة</a:t>
            </a:r>
            <a:r>
              <a:rPr lang="en-US" dirty="0">
                <a:solidFill>
                  <a:srgbClr val="333333"/>
                </a:solidFill>
                <a:latin typeface="Simplified Arabic"/>
                <a:ea typeface="Calibri"/>
              </a:rPr>
              <a:t>: </a:t>
            </a:r>
            <a:r>
              <a:rPr lang="ar-SA" dirty="0">
                <a:solidFill>
                  <a:srgbClr val="333333"/>
                </a:solidFill>
                <a:ea typeface="Calibri"/>
                <a:cs typeface="Simplified Arabic"/>
              </a:rPr>
              <a:t>وهي تلك الاحواض التي تزيد مساحتها على 30 الف </a:t>
            </a:r>
            <a:r>
              <a:rPr lang="ar-SA" dirty="0" smtClean="0">
                <a:solidFill>
                  <a:srgbClr val="333333"/>
                </a:solidFill>
                <a:ea typeface="Calibri"/>
                <a:cs typeface="Simplified Arabic"/>
              </a:rPr>
              <a:t>كم2</a:t>
            </a:r>
          </a:p>
          <a:p>
            <a:pPr marL="342900" lvl="0" indent="-342900" algn="just">
              <a:lnSpc>
                <a:spcPct val="150000"/>
              </a:lnSpc>
              <a:buFont typeface="+mj-lt"/>
              <a:buAutoNum type="arabicPeriod"/>
              <a:tabLst>
                <a:tab pos="57150" algn="r"/>
              </a:tabLst>
            </a:pPr>
            <a:r>
              <a:rPr lang="ar-SA" dirty="0" smtClean="0">
                <a:solidFill>
                  <a:srgbClr val="333333"/>
                </a:solidFill>
                <a:ea typeface="Calibri"/>
                <a:cs typeface="Simplified Arabic"/>
              </a:rPr>
              <a:t> الاحواض النهرية الصغيرة: وهي تلك الاحواض التي تتراوح مساحتها بين 5-30 الف كم2.</a:t>
            </a:r>
            <a:endParaRPr lang="en-US" dirty="0">
              <a:effectLst/>
            </a:endParaRPr>
          </a:p>
        </p:txBody>
      </p:sp>
    </p:spTree>
    <p:extLst>
      <p:ext uri="{BB962C8B-B14F-4D97-AF65-F5344CB8AC3E}">
        <p14:creationId xmlns:p14="http://schemas.microsoft.com/office/powerpoint/2010/main" val="2024428718"/>
      </p:ext>
    </p:extLst>
  </p:cSld>
  <p:clrMapOvr>
    <a:masterClrMapping/>
  </p:clrMapOvr>
  <p:transition spd="slow" advClick="0" advTm="2000">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3608" y="548680"/>
            <a:ext cx="7488832" cy="4672818"/>
          </a:xfrm>
          <a:prstGeom prst="rect">
            <a:avLst/>
          </a:prstGeom>
        </p:spPr>
        <p:txBody>
          <a:bodyPr wrap="square">
            <a:spAutoFit/>
          </a:bodyPr>
          <a:lstStyle/>
          <a:p>
            <a:pPr lvl="0" defTabSz="457200">
              <a:lnSpc>
                <a:spcPct val="115000"/>
              </a:lnSpc>
              <a:tabLst>
                <a:tab pos="57150" algn="r"/>
              </a:tabLst>
            </a:pPr>
            <a:endParaRPr lang="ar-IQ" sz="2000" dirty="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marL="342900" lvl="0" indent="-342900" defTabSz="457200">
              <a:lnSpc>
                <a:spcPct val="115000"/>
              </a:lnSpc>
              <a:buFont typeface="+mj-lt"/>
              <a:buAutoNum type="arabicPeriod"/>
              <a:tabLst>
                <a:tab pos="57150" algn="r"/>
              </a:tabLst>
            </a:pPr>
            <a:endParaRPr lang="ar-IQ" sz="200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marL="342900" lvl="0" indent="-342900" defTabSz="457200">
              <a:lnSpc>
                <a:spcPct val="115000"/>
              </a:lnSpc>
              <a:buFont typeface="+mj-lt"/>
              <a:buAutoNum type="arabicPeriod"/>
              <a:tabLst>
                <a:tab pos="57150" algn="r"/>
              </a:tabLst>
            </a:pPr>
            <a:endParaRPr lang="ar-IQ" sz="2000" dirty="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marL="342900" lvl="0" indent="-342900" defTabSz="457200">
              <a:lnSpc>
                <a:spcPct val="115000"/>
              </a:lnSpc>
              <a:buFont typeface="+mj-lt"/>
              <a:buAutoNum type="arabicPeriod"/>
              <a:tabLst>
                <a:tab pos="57150" algn="r"/>
              </a:tabLst>
            </a:pPr>
            <a:endParaRPr lang="ar-IQ" sz="200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marL="342900" lvl="0" indent="-342900" defTabSz="457200">
              <a:lnSpc>
                <a:spcPct val="115000"/>
              </a:lnSpc>
              <a:buFont typeface="+mj-lt"/>
              <a:buAutoNum type="arabicPeriod"/>
              <a:tabLst>
                <a:tab pos="57150" algn="r"/>
              </a:tabLst>
            </a:pPr>
            <a:endParaRPr lang="ar-IQ" sz="2000" dirty="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marL="342900" lvl="0" indent="-342900" defTabSz="457200">
              <a:lnSpc>
                <a:spcPct val="115000"/>
              </a:lnSpc>
              <a:buFont typeface="+mj-lt"/>
              <a:buAutoNum type="arabicPeriod"/>
              <a:tabLst>
                <a:tab pos="57150" algn="r"/>
              </a:tabLst>
            </a:pPr>
            <a:endParaRPr lang="ar-IQ" sz="200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marL="342900" lvl="0" indent="-342900" defTabSz="457200">
              <a:lnSpc>
                <a:spcPct val="115000"/>
              </a:lnSpc>
              <a:buFont typeface="+mj-lt"/>
              <a:buAutoNum type="arabicPeriod"/>
              <a:tabLst>
                <a:tab pos="57150" algn="r"/>
              </a:tabLst>
            </a:pPr>
            <a:endParaRPr lang="ar-IQ" sz="2000" dirty="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marL="342900" lvl="0" indent="-342900" defTabSz="457200">
              <a:lnSpc>
                <a:spcPct val="115000"/>
              </a:lnSpc>
              <a:buFont typeface="+mj-lt"/>
              <a:buAutoNum type="arabicPeriod"/>
              <a:tabLst>
                <a:tab pos="57150" algn="r"/>
              </a:tabLst>
            </a:pPr>
            <a:endParaRPr lang="ar-IQ" sz="200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marL="342900" lvl="0" indent="-342900" defTabSz="457200">
              <a:lnSpc>
                <a:spcPct val="115000"/>
              </a:lnSpc>
              <a:buFont typeface="+mj-lt"/>
              <a:buAutoNum type="arabicPeriod"/>
              <a:tabLst>
                <a:tab pos="57150" algn="r"/>
              </a:tabLst>
            </a:pPr>
            <a:endParaRPr lang="ar-IQ" sz="2000" dirty="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marL="342900" lvl="0" indent="-342900" defTabSz="457200">
              <a:lnSpc>
                <a:spcPct val="115000"/>
              </a:lnSpc>
              <a:buFont typeface="+mj-lt"/>
              <a:buAutoNum type="arabicPeriod"/>
              <a:tabLst>
                <a:tab pos="57150" algn="r"/>
              </a:tabLst>
            </a:pPr>
            <a:endParaRPr lang="ar-IQ" sz="200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marL="342900" lvl="0" indent="-342900" defTabSz="457200">
              <a:lnSpc>
                <a:spcPct val="115000"/>
              </a:lnSpc>
              <a:buFont typeface="+mj-lt"/>
              <a:buAutoNum type="arabicPeriod"/>
              <a:tabLst>
                <a:tab pos="57150" algn="r"/>
              </a:tabLst>
            </a:pPr>
            <a:endParaRPr lang="ar-IQ" sz="2000" dirty="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marL="342900" lvl="0" indent="-342900" defTabSz="457200">
              <a:lnSpc>
                <a:spcPct val="115000"/>
              </a:lnSpc>
              <a:buFont typeface="+mj-lt"/>
              <a:buAutoNum type="arabicPeriod"/>
              <a:tabLst>
                <a:tab pos="57150" algn="r"/>
              </a:tabLst>
            </a:pPr>
            <a:endParaRPr lang="ar-IQ" sz="200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marL="342900" lvl="0" indent="-342900" defTabSz="457200">
              <a:lnSpc>
                <a:spcPct val="115000"/>
              </a:lnSpc>
              <a:buFont typeface="+mj-lt"/>
              <a:buAutoNum type="arabicPeriod"/>
              <a:tabLst>
                <a:tab pos="57150" algn="r"/>
              </a:tabLst>
            </a:pPr>
            <a:endParaRPr lang="en-US" sz="2000" dirty="0">
              <a:solidFill>
                <a:srgbClr val="002060"/>
              </a:solidFill>
              <a:latin typeface="Calibri" panose="020F0502020204030204" pitchFamily="34" charset="0"/>
              <a:ea typeface="Calibri" panose="020F0502020204030204" pitchFamily="34" charset="0"/>
              <a:cs typeface="Arial" panose="020B0604020202020204" pitchFamily="34" charset="0"/>
            </a:endParaRPr>
          </a:p>
        </p:txBody>
      </p:sp>
      <p:sp>
        <p:nvSpPr>
          <p:cNvPr id="5" name="Rectangle 3"/>
          <p:cNvSpPr>
            <a:spLocks noChangeArrowheads="1"/>
          </p:cNvSpPr>
          <p:nvPr/>
        </p:nvSpPr>
        <p:spPr bwMode="auto">
          <a:xfrm>
            <a:off x="0" y="30099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57150" algn="r"/>
                <a:tab pos="211138" algn="r"/>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مربع نص 5"/>
          <p:cNvSpPr txBox="1"/>
          <p:nvPr/>
        </p:nvSpPr>
        <p:spPr>
          <a:xfrm>
            <a:off x="2699792" y="980728"/>
            <a:ext cx="2880320" cy="369332"/>
          </a:xfrm>
          <a:prstGeom prst="rect">
            <a:avLst/>
          </a:prstGeom>
          <a:noFill/>
        </p:spPr>
        <p:txBody>
          <a:bodyPr wrap="square" rtlCol="1">
            <a:spAutoFit/>
          </a:bodyPr>
          <a:lstStyle/>
          <a:p>
            <a:endParaRPr lang="ar-IQ"/>
          </a:p>
        </p:txBody>
      </p:sp>
      <p:sp>
        <p:nvSpPr>
          <p:cNvPr id="3" name="مستطيل 2"/>
          <p:cNvSpPr/>
          <p:nvPr/>
        </p:nvSpPr>
        <p:spPr>
          <a:xfrm>
            <a:off x="755576" y="556135"/>
            <a:ext cx="7776864" cy="5507662"/>
          </a:xfrm>
          <a:prstGeom prst="rect">
            <a:avLst/>
          </a:prstGeom>
        </p:spPr>
        <p:txBody>
          <a:bodyPr wrap="square">
            <a:spAutoFit/>
          </a:bodyPr>
          <a:lstStyle/>
          <a:p>
            <a:pPr algn="just">
              <a:lnSpc>
                <a:spcPct val="115000"/>
              </a:lnSpc>
              <a:tabLst>
                <a:tab pos="57150" algn="r"/>
              </a:tabLst>
            </a:pPr>
            <a:r>
              <a:rPr lang="ar-SA" b="1" dirty="0">
                <a:solidFill>
                  <a:srgbClr val="00B050"/>
                </a:solidFill>
                <a:ea typeface="Calibri"/>
                <a:cs typeface="Simplified Arabic"/>
              </a:rPr>
              <a:t> خط تقسيم المياه</a:t>
            </a:r>
            <a:r>
              <a:rPr lang="ar-SA" b="1" dirty="0">
                <a:solidFill>
                  <a:srgbClr val="333333"/>
                </a:solidFill>
                <a:ea typeface="Calibri"/>
                <a:cs typeface="Simplified Arabic"/>
              </a:rPr>
              <a:t> </a:t>
            </a:r>
            <a:r>
              <a:rPr lang="en-US" b="1" dirty="0">
                <a:solidFill>
                  <a:srgbClr val="FF0000"/>
                </a:solidFill>
                <a:latin typeface="Simplified Arabic"/>
                <a:ea typeface="Calibri"/>
                <a:cs typeface="Arial"/>
              </a:rPr>
              <a:t>Watershed divide</a:t>
            </a:r>
            <a:r>
              <a:rPr lang="ar-SA" b="1" dirty="0">
                <a:solidFill>
                  <a:srgbClr val="333333"/>
                </a:solidFill>
                <a:ea typeface="Calibri"/>
                <a:cs typeface="Simplified Arabic"/>
              </a:rPr>
              <a:t>:</a:t>
            </a:r>
            <a:r>
              <a:rPr lang="ar-SA" dirty="0">
                <a:solidFill>
                  <a:srgbClr val="333333"/>
                </a:solidFill>
                <a:ea typeface="Calibri"/>
                <a:cs typeface="Simplified Arabic"/>
              </a:rPr>
              <a:t> تفصل بين كل حوض نهري وآخر منطقة مرتفعة، تشكل منطقة لتقسيم المياه بين حوضين متجاورين وتنساب المياه على منحدرات منطقة تقسيم المياه نحو أحد الأحواض النهرية، بينما تنساب مياه المنحدرات الأخرى نحو حوض آخر. اذا خطوط تقسيم المياه هي خط يحيط بالحوض ماراً بأعلى نقطة مرتفعة لتمثيل الحد الفاصل بين حوض وآخر، ويكون واضحاً في الخرائط الطبوغرافية الخاصة بتلك الأحواض التي تظهر فيها على أشكال مختلفة منها الدائري والبيضاوي والمستطيل والكمثري.</a:t>
            </a:r>
            <a:endParaRPr lang="en-US" sz="1400" dirty="0">
              <a:ea typeface="Calibri"/>
              <a:cs typeface="Arial"/>
            </a:endParaRPr>
          </a:p>
          <a:p>
            <a:pPr algn="just">
              <a:lnSpc>
                <a:spcPct val="115000"/>
              </a:lnSpc>
              <a:tabLst>
                <a:tab pos="57150" algn="r"/>
              </a:tabLst>
            </a:pPr>
            <a:r>
              <a:rPr lang="ar-SA" b="1" dirty="0">
                <a:solidFill>
                  <a:srgbClr val="00B050"/>
                </a:solidFill>
                <a:ea typeface="Calibri"/>
                <a:cs typeface="Simplified Arabic"/>
              </a:rPr>
              <a:t>الاسر النهري</a:t>
            </a:r>
            <a:r>
              <a:rPr lang="ar-SA" dirty="0">
                <a:solidFill>
                  <a:srgbClr val="333333"/>
                </a:solidFill>
                <a:ea typeface="Calibri"/>
                <a:cs typeface="Simplified Arabic"/>
              </a:rPr>
              <a:t>: خطوط تقسيم المياه تصل بين قمم الجبال التي تفصل بين روافد الأنهار المتجاورة، إلاّ أن هذه الخطوط في تغيّر مستمر تبعاً لنشاط الروافد العليا للأنهار وعملية الحث الرأسي لها، ومع مرور الزمن تتآكل هذه القمم الجبلية بفعل عوامل الحت والتعرية. وتحدث هذه العملية إما بفعل عمليات رفع تكتونية في المنطقة التي تمت بها عملية الأسر أو بازدياد نشاط رافد ما على رافد آخر مجاور نتيجة هبوط مفاجئ في مستوى أساس الرافد الناشط مما يزيد قدرته على الحت والتعرية. اذا الأسر النهري : هو استيلاء أحد الروافد القوية على مياه رافد آخر أضعف منه.</a:t>
            </a:r>
            <a:endParaRPr lang="en-US" sz="1400" dirty="0">
              <a:ea typeface="Calibri"/>
              <a:cs typeface="Arial"/>
            </a:endParaRPr>
          </a:p>
          <a:p>
            <a:pPr algn="just">
              <a:lnSpc>
                <a:spcPct val="115000"/>
              </a:lnSpc>
              <a:tabLst>
                <a:tab pos="57150" algn="r"/>
              </a:tabLst>
            </a:pPr>
            <a:r>
              <a:rPr lang="ar-SA" b="1" dirty="0">
                <a:solidFill>
                  <a:srgbClr val="00B050"/>
                </a:solidFill>
                <a:ea typeface="Calibri"/>
                <a:cs typeface="Simplified Arabic"/>
              </a:rPr>
              <a:t>رتب المجاري النهرية</a:t>
            </a:r>
            <a:r>
              <a:rPr lang="en-US" b="1" dirty="0">
                <a:solidFill>
                  <a:srgbClr val="333333"/>
                </a:solidFill>
                <a:latin typeface="Simplified Arabic"/>
                <a:ea typeface="Calibri"/>
                <a:cs typeface="Arial"/>
              </a:rPr>
              <a:t>:</a:t>
            </a:r>
            <a:r>
              <a:rPr lang="en-US" dirty="0">
                <a:solidFill>
                  <a:srgbClr val="333333"/>
                </a:solidFill>
                <a:latin typeface="Simplified Arabic"/>
                <a:ea typeface="Calibri"/>
                <a:cs typeface="Arial"/>
              </a:rPr>
              <a:t> </a:t>
            </a:r>
            <a:r>
              <a:rPr lang="en-US" b="1" dirty="0">
                <a:solidFill>
                  <a:srgbClr val="FF0000"/>
                </a:solidFill>
                <a:latin typeface="Simplified Arabic"/>
                <a:ea typeface="Calibri"/>
                <a:cs typeface="Arial"/>
              </a:rPr>
              <a:t>Stream order </a:t>
            </a:r>
            <a:r>
              <a:rPr lang="en-US" b="1" dirty="0">
                <a:solidFill>
                  <a:srgbClr val="333333"/>
                </a:solidFill>
                <a:latin typeface="Simplified Arabic"/>
                <a:ea typeface="Calibri"/>
                <a:cs typeface="Arial"/>
              </a:rPr>
              <a:t> </a:t>
            </a:r>
            <a:r>
              <a:rPr lang="ar-SA" dirty="0">
                <a:solidFill>
                  <a:srgbClr val="333333"/>
                </a:solidFill>
                <a:ea typeface="Calibri"/>
                <a:cs typeface="Simplified Arabic"/>
              </a:rPr>
              <a:t>تتوزع المجاري المائية في الحوض بشكل رتب تقل عدداً وتزداد سعة من رتبة لأخرى، حيث تبدأ بمجاري صغيرة وكثيرة تمثل الرتبة الأولى وهي تلتقي مع بعضها البعض لتكون الثانية التي تكون اقل عدداً و أكثر سعة من الأولى وتلتقي مع بعضها لتكون الرتبة الثالثة كما تلتقي روافدها لتكون الرتبة الرابعة إلى أن تكون آخر رتبة والتي تكون المجرى الرئيسي</a:t>
            </a:r>
            <a:r>
              <a:rPr lang="en-US" dirty="0">
                <a:solidFill>
                  <a:srgbClr val="333333"/>
                </a:solidFill>
                <a:latin typeface="Simplified Arabic"/>
                <a:ea typeface="Calibri"/>
                <a:cs typeface="Arial"/>
              </a:rPr>
              <a:t>.</a:t>
            </a:r>
            <a:endParaRPr lang="en-US" sz="1400" dirty="0">
              <a:ea typeface="Calibri"/>
              <a:cs typeface="Arial"/>
            </a:endParaRPr>
          </a:p>
          <a:p>
            <a:pPr algn="just">
              <a:lnSpc>
                <a:spcPct val="115000"/>
              </a:lnSpc>
              <a:tabLst>
                <a:tab pos="57150" algn="r"/>
              </a:tabLst>
            </a:pPr>
            <a:r>
              <a:rPr lang="ar-IQ" dirty="0">
                <a:solidFill>
                  <a:srgbClr val="333333"/>
                </a:solidFill>
                <a:ea typeface="Calibri"/>
                <a:cs typeface="Simplified Arabic"/>
              </a:rPr>
              <a:t> </a:t>
            </a:r>
            <a:endParaRPr lang="en-US" sz="1400" dirty="0">
              <a:ea typeface="Calibri"/>
              <a:cs typeface="Arial"/>
            </a:endParaRPr>
          </a:p>
        </p:txBody>
      </p:sp>
    </p:spTree>
    <p:extLst>
      <p:ext uri="{BB962C8B-B14F-4D97-AF65-F5344CB8AC3E}">
        <p14:creationId xmlns:p14="http://schemas.microsoft.com/office/powerpoint/2010/main" val="3805538224"/>
      </p:ext>
    </p:extLst>
  </p:cSld>
  <p:clrMapOvr>
    <a:masterClrMapping/>
  </p:clrMapOvr>
  <p:transition spd="slow" advClick="0" advTm="2000">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صورة 5"/>
          <p:cNvPicPr/>
          <p:nvPr/>
        </p:nvPicPr>
        <p:blipFill>
          <a:blip r:embed="rId2" cstate="print">
            <a:extLst>
              <a:ext uri="{28A0092B-C50C-407E-A947-70E740481C1C}">
                <a14:useLocalDpi xmlns:a14="http://schemas.microsoft.com/office/drawing/2010/main" val="0"/>
              </a:ext>
            </a:extLst>
          </a:blip>
          <a:stretch>
            <a:fillRect/>
          </a:stretch>
        </p:blipFill>
        <p:spPr>
          <a:xfrm>
            <a:off x="1619672" y="1187035"/>
            <a:ext cx="5832647" cy="4680520"/>
          </a:xfrm>
          <a:prstGeom prst="rect">
            <a:avLst/>
          </a:prstGeom>
        </p:spPr>
      </p:pic>
    </p:spTree>
    <p:extLst>
      <p:ext uri="{BB962C8B-B14F-4D97-AF65-F5344CB8AC3E}">
        <p14:creationId xmlns:p14="http://schemas.microsoft.com/office/powerpoint/2010/main" val="3876698318"/>
      </p:ext>
    </p:extLst>
  </p:cSld>
  <p:clrMapOvr>
    <a:masterClrMapping/>
  </p:clrMapOvr>
  <p:transition spd="slow" advClick="0" advTm="2000">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771800" y="476672"/>
            <a:ext cx="3600400" cy="4093428"/>
          </a:xfrm>
          <a:prstGeom prst="rect">
            <a:avLst/>
          </a:prstGeom>
        </p:spPr>
        <p:txBody>
          <a:bodyPr wrap="square">
            <a:spAutoFit/>
          </a:bodyPr>
          <a:lstStyle/>
          <a:p>
            <a:endParaRPr lang="en-US" sz="2000" dirty="0">
              <a:solidFill>
                <a:srgbClr val="002060"/>
              </a:solidFill>
              <a:cs typeface="Simplified Arabic"/>
            </a:endParaRPr>
          </a:p>
          <a:p>
            <a:endParaRPr lang="en-US" sz="2000" dirty="0" smtClean="0">
              <a:solidFill>
                <a:srgbClr val="002060"/>
              </a:solidFill>
              <a:cs typeface="Simplified Arabic"/>
            </a:endParaRPr>
          </a:p>
          <a:p>
            <a:endParaRPr lang="en-US" sz="2000" dirty="0">
              <a:solidFill>
                <a:srgbClr val="002060"/>
              </a:solidFill>
              <a:cs typeface="Simplified Arabic"/>
            </a:endParaRPr>
          </a:p>
          <a:p>
            <a:endParaRPr lang="en-US" sz="2000" dirty="0" smtClean="0">
              <a:solidFill>
                <a:srgbClr val="002060"/>
              </a:solidFill>
              <a:cs typeface="Simplified Arabic"/>
            </a:endParaRPr>
          </a:p>
          <a:p>
            <a:endParaRPr lang="en-US" sz="2000" dirty="0">
              <a:solidFill>
                <a:srgbClr val="002060"/>
              </a:solidFill>
              <a:cs typeface="Simplified Arabic"/>
            </a:endParaRPr>
          </a:p>
          <a:p>
            <a:endParaRPr lang="en-US" sz="2000" dirty="0" smtClean="0">
              <a:solidFill>
                <a:srgbClr val="002060"/>
              </a:solidFill>
              <a:cs typeface="Simplified Arabic"/>
            </a:endParaRPr>
          </a:p>
          <a:p>
            <a:endParaRPr lang="en-US" sz="2000" dirty="0">
              <a:solidFill>
                <a:srgbClr val="002060"/>
              </a:solidFill>
              <a:cs typeface="Simplified Arabic"/>
            </a:endParaRPr>
          </a:p>
          <a:p>
            <a:endParaRPr lang="en-US" sz="2000" dirty="0" smtClean="0">
              <a:solidFill>
                <a:srgbClr val="002060"/>
              </a:solidFill>
              <a:cs typeface="Simplified Arabic"/>
            </a:endParaRPr>
          </a:p>
          <a:p>
            <a:endParaRPr lang="en-US" sz="2000" dirty="0">
              <a:solidFill>
                <a:srgbClr val="002060"/>
              </a:solidFill>
              <a:cs typeface="Simplified Arabic"/>
            </a:endParaRPr>
          </a:p>
          <a:p>
            <a:endParaRPr lang="en-US" sz="2000" dirty="0" smtClean="0">
              <a:solidFill>
                <a:srgbClr val="002060"/>
              </a:solidFill>
              <a:cs typeface="Simplified Arabic"/>
            </a:endParaRPr>
          </a:p>
          <a:p>
            <a:endParaRPr lang="en-US" sz="2000" dirty="0">
              <a:solidFill>
                <a:srgbClr val="002060"/>
              </a:solidFill>
              <a:cs typeface="Simplified Arabic"/>
            </a:endParaRPr>
          </a:p>
          <a:p>
            <a:endParaRPr lang="en-US" sz="2000" dirty="0" smtClean="0">
              <a:solidFill>
                <a:srgbClr val="002060"/>
              </a:solidFill>
              <a:cs typeface="Simplified Arabic"/>
            </a:endParaRPr>
          </a:p>
          <a:p>
            <a:endParaRPr lang="ar-IQ" sz="2000" dirty="0">
              <a:solidFill>
                <a:srgbClr val="002060"/>
              </a:solidFill>
            </a:endParaRPr>
          </a:p>
        </p:txBody>
      </p:sp>
      <p:pic>
        <p:nvPicPr>
          <p:cNvPr id="7" name="Picture 232"/>
          <p:cNvPicPr/>
          <p:nvPr/>
        </p:nvPicPr>
        <p:blipFill>
          <a:blip r:embed="rId2">
            <a:extLst>
              <a:ext uri="{28A0092B-C50C-407E-A947-70E740481C1C}">
                <a14:useLocalDpi xmlns:a14="http://schemas.microsoft.com/office/drawing/2010/main" val="0"/>
              </a:ext>
            </a:extLst>
          </a:blip>
          <a:srcRect/>
          <a:stretch>
            <a:fillRect/>
          </a:stretch>
        </p:blipFill>
        <p:spPr bwMode="auto">
          <a:xfrm>
            <a:off x="1403648" y="1124744"/>
            <a:ext cx="7344815" cy="4464496"/>
          </a:xfrm>
          <a:prstGeom prst="rect">
            <a:avLst/>
          </a:prstGeom>
          <a:noFill/>
          <a:ln w="9525">
            <a:solidFill>
              <a:sysClr val="windowText" lastClr="000000"/>
            </a:solidFill>
          </a:ln>
        </p:spPr>
      </p:pic>
      <p:sp>
        <p:nvSpPr>
          <p:cNvPr id="3" name="مربع نص 2"/>
          <p:cNvSpPr txBox="1"/>
          <p:nvPr/>
        </p:nvSpPr>
        <p:spPr>
          <a:xfrm>
            <a:off x="1835696" y="620688"/>
            <a:ext cx="5256584" cy="410882"/>
          </a:xfrm>
          <a:prstGeom prst="rect">
            <a:avLst/>
          </a:prstGeom>
          <a:noFill/>
        </p:spPr>
        <p:txBody>
          <a:bodyPr wrap="square" rtlCol="1">
            <a:spAutoFit/>
          </a:bodyPr>
          <a:lstStyle/>
          <a:p>
            <a:pPr algn="ctr">
              <a:lnSpc>
                <a:spcPct val="115000"/>
              </a:lnSpc>
              <a:tabLst>
                <a:tab pos="57150" algn="r"/>
              </a:tabLst>
            </a:pPr>
            <a:r>
              <a:rPr lang="ar-AE" dirty="0">
                <a:solidFill>
                  <a:srgbClr val="333333"/>
                </a:solidFill>
                <a:ea typeface="Calibri"/>
                <a:cs typeface="Simplified Arabic"/>
              </a:rPr>
              <a:t>(شكل يوضح الحوض النهري وخط تقسيم المياه و المراتب النهرية)</a:t>
            </a:r>
            <a:endParaRPr lang="en-US" sz="1400" dirty="0">
              <a:ea typeface="Calibri"/>
              <a:cs typeface="Arial"/>
            </a:endParaRPr>
          </a:p>
        </p:txBody>
      </p:sp>
    </p:spTree>
    <p:extLst>
      <p:ext uri="{BB962C8B-B14F-4D97-AF65-F5344CB8AC3E}">
        <p14:creationId xmlns:p14="http://schemas.microsoft.com/office/powerpoint/2010/main" val="3499039293"/>
      </p:ext>
    </p:extLst>
  </p:cSld>
  <p:clrMapOvr>
    <a:masterClrMapping/>
  </p:clrMapOvr>
  <p:transition spd="slow" advClick="0" advTm="2000">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p:cNvPicPr/>
          <p:nvPr/>
        </p:nvPicPr>
        <p:blipFill>
          <a:blip r:embed="rId2">
            <a:extLst>
              <a:ext uri="{28A0092B-C50C-407E-A947-70E740481C1C}">
                <a14:useLocalDpi xmlns:a14="http://schemas.microsoft.com/office/drawing/2010/main" val="0"/>
              </a:ext>
            </a:extLst>
          </a:blip>
          <a:stretch>
            <a:fillRect/>
          </a:stretch>
        </p:blipFill>
        <p:spPr>
          <a:xfrm>
            <a:off x="2025332" y="764705"/>
            <a:ext cx="6147068" cy="4193058"/>
          </a:xfrm>
          <a:prstGeom prst="rect">
            <a:avLst/>
          </a:prstGeom>
        </p:spPr>
      </p:pic>
    </p:spTree>
    <p:extLst>
      <p:ext uri="{BB962C8B-B14F-4D97-AF65-F5344CB8AC3E}">
        <p14:creationId xmlns:p14="http://schemas.microsoft.com/office/powerpoint/2010/main" val="936768447"/>
      </p:ext>
    </p:extLst>
  </p:cSld>
  <p:clrMapOvr>
    <a:masterClrMapping/>
  </p:clrMapOvr>
  <p:transition spd="slow" advClick="0" advTm="2000">
    <p:push dir="u"/>
  </p:transition>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TotalTime>
  <Words>498</Words>
  <Application>Microsoft Office PowerPoint</Application>
  <PresentationFormat>عرض على الشاشة (3:4)‏</PresentationFormat>
  <Paragraphs>56</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نسق Office</vt:lpstr>
      <vt:lpstr>وزارة التعليم العالي والبحث العلمي جامعة ديالى /كلية التربية للعلوم الانسانية /قسم الجغرافية المرحلىة الاولى/ الدراسة الصباحية /الشعب A+B+C الجيومورفولوجيا Geomorphology</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العالي والبحث العلمي جامعة ديالى /كلية التربية للعلوم الانسانية /قسم الجغرافية الجيولوجيا Geology</dc:title>
  <dc:creator>ياسر</dc:creator>
  <cp:lastModifiedBy>ياسر</cp:lastModifiedBy>
  <cp:revision>41</cp:revision>
  <dcterms:created xsi:type="dcterms:W3CDTF">2020-03-28T17:31:43Z</dcterms:created>
  <dcterms:modified xsi:type="dcterms:W3CDTF">2020-06-01T07:05:36Z</dcterms:modified>
</cp:coreProperties>
</file>